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17"/>
  </p:notesMasterIdLst>
  <p:handoutMasterIdLst>
    <p:handoutMasterId r:id="rId18"/>
  </p:handoutMasterIdLst>
  <p:sldIdLst>
    <p:sldId id="317" r:id="rId3"/>
    <p:sldId id="360" r:id="rId4"/>
    <p:sldId id="372" r:id="rId5"/>
    <p:sldId id="373" r:id="rId6"/>
    <p:sldId id="374" r:id="rId7"/>
    <p:sldId id="375" r:id="rId8"/>
    <p:sldId id="365" r:id="rId9"/>
    <p:sldId id="376" r:id="rId10"/>
    <p:sldId id="379" r:id="rId11"/>
    <p:sldId id="377" r:id="rId12"/>
    <p:sldId id="380" r:id="rId13"/>
    <p:sldId id="381" r:id="rId14"/>
    <p:sldId id="382" r:id="rId15"/>
    <p:sldId id="383" r:id="rId16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2"/>
            <p14:sldId id="373"/>
            <p14:sldId id="374"/>
            <p14:sldId id="375"/>
            <p14:sldId id="365"/>
            <p14:sldId id="376"/>
            <p14:sldId id="379"/>
            <p14:sldId id="377"/>
            <p14:sldId id="380"/>
            <p14:sldId id="381"/>
            <p14:sldId id="382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00B0F0"/>
    <a:srgbClr val="D9D9D9"/>
    <a:srgbClr val="6AB5D9"/>
    <a:srgbClr val="222268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96395" autoAdjust="0"/>
  </p:normalViewPr>
  <p:slideViewPr>
    <p:cSldViewPr>
      <p:cViewPr varScale="1">
        <p:scale>
          <a:sx n="106" d="100"/>
          <a:sy n="106" d="100"/>
        </p:scale>
        <p:origin x="924" y="12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12/01/2026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Systèmes embarqués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11CA9-E404-C79E-73A4-4C1EA1D5C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94531-1F5A-2BCA-F9BB-DFD15D72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7C9F66-5E9A-C321-57DF-EAF2228B5B5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2899B04-81EC-07B0-D297-BA51A1AF2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E2A580E-6305-EA41-2A57-BE91B397F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771835-A4CC-B90B-77CD-49C1E9EA6FD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5C040E-A694-A110-BEA7-64E008B045E8}"/>
              </a:ext>
            </a:extLst>
          </p:cNvPr>
          <p:cNvSpPr txBox="1"/>
          <p:nvPr/>
        </p:nvSpPr>
        <p:spPr>
          <a:xfrm>
            <a:off x="933498" y="1556792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Transmission numérique d’informations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54FAAD1-0A05-8B00-CAF0-0DD501A53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296" y="1738181"/>
            <a:ext cx="2638102" cy="22586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DD1A63-77A4-B3E6-331C-BEBCAA59A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368" y="4221088"/>
            <a:ext cx="2077958" cy="225865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5DBF1CE-E94D-18EB-D8EE-1801DCDAB7F8}"/>
              </a:ext>
            </a:extLst>
          </p:cNvPr>
          <p:cNvSpPr txBox="1"/>
          <p:nvPr/>
        </p:nvSpPr>
        <p:spPr>
          <a:xfrm>
            <a:off x="9264352" y="6457774"/>
            <a:ext cx="1391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solidFill>
                  <a:srgbClr val="212121"/>
                </a:solidFill>
                <a:latin typeface="ArialMT"/>
              </a:rPr>
              <a:t>Dessinateur.biz</a:t>
            </a:r>
            <a:endParaRPr lang="fr-FR" sz="1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0D7317-525F-9D3E-4C7D-B6BC0DEB45DE}"/>
              </a:ext>
            </a:extLst>
          </p:cNvPr>
          <p:cNvSpPr txBox="1"/>
          <p:nvPr/>
        </p:nvSpPr>
        <p:spPr>
          <a:xfrm>
            <a:off x="8976320" y="3750610"/>
            <a:ext cx="26989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MT"/>
              </a:rPr>
              <a:t>coach-didier-vairac-pradel.fr</a:t>
            </a:r>
            <a:endParaRPr lang="fr-FR" sz="10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D28C433-30A2-1787-332B-226A99912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374" y="2111370"/>
            <a:ext cx="3421626" cy="2231923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E58EA9B0-09C9-3BE2-6882-5EB19D24E9FB}"/>
              </a:ext>
            </a:extLst>
          </p:cNvPr>
          <p:cNvSpPr txBox="1"/>
          <p:nvPr/>
        </p:nvSpPr>
        <p:spPr>
          <a:xfrm>
            <a:off x="933498" y="463549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1" i="0" u="none" strike="noStrike" baseline="0" dirty="0">
                <a:solidFill>
                  <a:srgbClr val="212121"/>
                </a:solidFill>
                <a:latin typeface="Lato-Bold"/>
              </a:rPr>
              <a:t>Nécessité d’un support physique de communication</a:t>
            </a:r>
          </a:p>
          <a:p>
            <a:endParaRPr lang="fr-FR" b="1" dirty="0">
              <a:solidFill>
                <a:srgbClr val="212121"/>
              </a:solidFill>
              <a:latin typeface="Lato-Bold"/>
            </a:endParaRPr>
          </a:p>
          <a:p>
            <a:r>
              <a:rPr lang="fr-FR" b="1" dirty="0">
                <a:solidFill>
                  <a:srgbClr val="212121"/>
                </a:solidFill>
                <a:latin typeface="Lato-Bold"/>
              </a:rPr>
              <a:t>Nécessité de règles de discussion</a:t>
            </a:r>
            <a:endParaRPr lang="fr-FR" sz="1600" b="1" i="0" u="none" strike="noStrike" baseline="0" dirty="0">
              <a:solidFill>
                <a:srgbClr val="F56524"/>
              </a:solidFill>
              <a:latin typeface="Raleway-Bold"/>
            </a:endParaRPr>
          </a:p>
          <a:p>
            <a:pPr algn="l"/>
            <a:endParaRPr lang="fr-FR" sz="1600" b="1" i="0" u="none" strike="noStrike" baseline="0" dirty="0">
              <a:solidFill>
                <a:srgbClr val="212121"/>
              </a:solidFill>
              <a:latin typeface="Arial-BoldMT"/>
            </a:endParaRPr>
          </a:p>
          <a:p>
            <a:pPr algn="l"/>
            <a:r>
              <a:rPr lang="fr-FR" sz="1600" b="1" i="0" u="none" strike="noStrike" baseline="0" dirty="0">
                <a:solidFill>
                  <a:srgbClr val="212121"/>
                </a:solidFill>
                <a:latin typeface="Lato-Bold"/>
              </a:rPr>
              <a:t>Nécessité d’interconnections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CE3071D-047A-30DA-50DF-D16EFC9F1F2E}"/>
              </a:ext>
            </a:extLst>
          </p:cNvPr>
          <p:cNvSpPr txBox="1"/>
          <p:nvPr/>
        </p:nvSpPr>
        <p:spPr>
          <a:xfrm>
            <a:off x="6600056" y="4649750"/>
            <a:ext cx="1402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u="none" strike="noStrike" baseline="0" dirty="0">
                <a:solidFill>
                  <a:srgbClr val="F56524"/>
                </a:solidFill>
                <a:latin typeface="Raleway-Bold"/>
              </a:rPr>
              <a:t>RÉSEAU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361122D-C91C-1DEF-A459-1FCB62F442A9}"/>
              </a:ext>
            </a:extLst>
          </p:cNvPr>
          <p:cNvSpPr txBox="1"/>
          <p:nvPr/>
        </p:nvSpPr>
        <p:spPr>
          <a:xfrm>
            <a:off x="5591944" y="5157192"/>
            <a:ext cx="2077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1" i="0" u="none" strike="noStrike" baseline="0" dirty="0">
                <a:solidFill>
                  <a:srgbClr val="F56524"/>
                </a:solidFill>
                <a:latin typeface="Raleway-Bold"/>
              </a:rPr>
              <a:t>PROTOCOLE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17DEC64-D89A-CBA6-7BB8-2CEABD8300BA}"/>
              </a:ext>
            </a:extLst>
          </p:cNvPr>
          <p:cNvSpPr txBox="1"/>
          <p:nvPr/>
        </p:nvSpPr>
        <p:spPr>
          <a:xfrm>
            <a:off x="5735960" y="5495746"/>
            <a:ext cx="24482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0" u="none" strike="noStrike" baseline="0" dirty="0">
                <a:solidFill>
                  <a:srgbClr val="F56524"/>
                </a:solidFill>
                <a:latin typeface="ArialMT"/>
              </a:rPr>
              <a:t>● </a:t>
            </a:r>
            <a:r>
              <a:rPr lang="fr-FR" sz="1600" b="0" i="0" u="none" strike="noStrike" baseline="0" dirty="0">
                <a:solidFill>
                  <a:srgbClr val="F56524"/>
                </a:solidFill>
                <a:latin typeface="Raleway-Regular"/>
              </a:rPr>
              <a:t>Vitesse</a:t>
            </a:r>
          </a:p>
          <a:p>
            <a:pPr algn="l"/>
            <a:r>
              <a:rPr lang="fr-FR" sz="1600" b="0" i="0" u="none" strike="noStrike" baseline="0" dirty="0">
                <a:solidFill>
                  <a:srgbClr val="F56524"/>
                </a:solidFill>
                <a:latin typeface="ArialMT"/>
              </a:rPr>
              <a:t>● </a:t>
            </a:r>
            <a:r>
              <a:rPr lang="fr-FR" sz="1600" b="0" i="0" u="none" strike="noStrike" baseline="0" dirty="0">
                <a:solidFill>
                  <a:srgbClr val="F56524"/>
                </a:solidFill>
                <a:latin typeface="Raleway-Regular"/>
              </a:rPr>
              <a:t>Direction</a:t>
            </a:r>
          </a:p>
          <a:p>
            <a:pPr algn="l"/>
            <a:r>
              <a:rPr lang="fr-FR" sz="1600" b="0" i="0" u="none" strike="noStrike" baseline="0" dirty="0">
                <a:solidFill>
                  <a:srgbClr val="F56524"/>
                </a:solidFill>
                <a:latin typeface="ArialMT"/>
              </a:rPr>
              <a:t>● </a:t>
            </a:r>
            <a:r>
              <a:rPr lang="fr-FR" sz="1600" b="0" i="0" u="none" strike="noStrike" baseline="0" dirty="0">
                <a:solidFill>
                  <a:srgbClr val="F56524"/>
                </a:solidFill>
                <a:latin typeface="Raleway-Regular"/>
              </a:rPr>
              <a:t>Topologie</a:t>
            </a:r>
          </a:p>
          <a:p>
            <a:pPr algn="l"/>
            <a:r>
              <a:rPr lang="fr-FR" sz="1600" b="0" i="0" u="none" strike="noStrike" baseline="0" dirty="0">
                <a:solidFill>
                  <a:srgbClr val="F56524"/>
                </a:solidFill>
                <a:latin typeface="ArialMT"/>
              </a:rPr>
              <a:t>● </a:t>
            </a:r>
            <a:r>
              <a:rPr lang="fr-FR" sz="1600" b="0" i="0" u="none" strike="noStrike" baseline="0" dirty="0">
                <a:solidFill>
                  <a:srgbClr val="F56524"/>
                </a:solidFill>
                <a:latin typeface="Raleway-Regular"/>
              </a:rPr>
              <a:t>Codage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99F4D37-3222-8068-F2C4-1888183F2283}"/>
              </a:ext>
            </a:extLst>
          </p:cNvPr>
          <p:cNvSpPr txBox="1"/>
          <p:nvPr/>
        </p:nvSpPr>
        <p:spPr>
          <a:xfrm>
            <a:off x="1906214" y="5973189"/>
            <a:ext cx="1706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u="none" strike="noStrike" baseline="0" dirty="0">
                <a:solidFill>
                  <a:srgbClr val="F56524"/>
                </a:solidFill>
                <a:latin typeface="Raleway-Bold"/>
              </a:rPr>
              <a:t>PASSERELLE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6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DCDE-17BD-6527-C6A1-A8BC8348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7144C-263F-41E2-4751-6EFC9E005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F03372-B3C7-202F-FFF2-280C00BF20A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37A5AF0-3DD8-E0FE-6AAB-6E67A0BBC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169C4F8-6A07-DFEC-47A0-E1753E88F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58BC4-1B72-3DA4-AE36-E747825D53F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F57AD1-F50D-2F4F-B419-A74B4A403884}"/>
              </a:ext>
            </a:extLst>
          </p:cNvPr>
          <p:cNvSpPr txBox="1"/>
          <p:nvPr/>
        </p:nvSpPr>
        <p:spPr>
          <a:xfrm>
            <a:off x="933498" y="1556792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Transmission numérique d’informations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C05E666-AB83-0A4D-C953-A29212CE3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296" y="1738181"/>
            <a:ext cx="2638102" cy="22586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98BA9B2-AA53-50F2-4095-BA61B436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368" y="4221088"/>
            <a:ext cx="2077958" cy="225865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12377B8-FC5A-1C5D-2442-3FF9FCF9E490}"/>
              </a:ext>
            </a:extLst>
          </p:cNvPr>
          <p:cNvSpPr txBox="1"/>
          <p:nvPr/>
        </p:nvSpPr>
        <p:spPr>
          <a:xfrm>
            <a:off x="9264352" y="6457774"/>
            <a:ext cx="13910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solidFill>
                  <a:srgbClr val="212121"/>
                </a:solidFill>
                <a:latin typeface="ArialMT"/>
              </a:rPr>
              <a:t>Dessinateur.biz</a:t>
            </a:r>
            <a:endParaRPr lang="fr-FR" sz="1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1E3CDAC-8C58-E32E-29BA-C1F81A8826B8}"/>
              </a:ext>
            </a:extLst>
          </p:cNvPr>
          <p:cNvSpPr txBox="1"/>
          <p:nvPr/>
        </p:nvSpPr>
        <p:spPr>
          <a:xfrm>
            <a:off x="8976320" y="3750610"/>
            <a:ext cx="26989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MT"/>
              </a:rPr>
              <a:t>coach-didier-vairac-pradel.fr</a:t>
            </a:r>
            <a:endParaRPr lang="fr-FR" sz="1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07DCB1E-535D-2D8C-DCC9-F87A75CC5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20" y="2111370"/>
            <a:ext cx="7157884" cy="45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CF47-42DF-3990-1A3A-440A7D410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F81467-5797-C479-DA9B-F91AD747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059A4-9AED-DBB3-6409-9E292923FA8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222A337-250A-5124-DE68-1642F2106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1FCBC24-40D8-CCA7-E50B-24E94C9E9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407CCF-CFF2-5577-63C0-A19DB3CD5A0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A8711F-A700-3560-F760-503D5039493D}"/>
              </a:ext>
            </a:extLst>
          </p:cNvPr>
          <p:cNvSpPr txBox="1"/>
          <p:nvPr/>
        </p:nvSpPr>
        <p:spPr>
          <a:xfrm>
            <a:off x="933498" y="1556792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Transmission numérique d’informations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654DD49-C223-EBCC-05D1-255DEE48A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4324814"/>
            <a:ext cx="2638102" cy="225865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F1649E7-BB6A-D004-2DA9-A6653A037DE6}"/>
              </a:ext>
            </a:extLst>
          </p:cNvPr>
          <p:cNvSpPr txBox="1"/>
          <p:nvPr/>
        </p:nvSpPr>
        <p:spPr>
          <a:xfrm>
            <a:off x="9030330" y="6337243"/>
            <a:ext cx="26989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MT"/>
              </a:rPr>
              <a:t>coach-didier-vairac-pradel.fr</a:t>
            </a:r>
            <a:endParaRPr lang="fr-FR" sz="10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57F0305-6147-2AC1-78E8-AD31C7C6D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42" y="4211643"/>
            <a:ext cx="6696180" cy="238706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A694482-9D82-1736-E6CE-E401A7944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78679"/>
            <a:ext cx="4802848" cy="258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5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EE7DB-128A-5357-FEF9-C1476DB2D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49FD3-6D4D-7477-5D30-7BABFA05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4EC3F-4D19-9B38-2D31-BFC380513DF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080E10C-7271-38FA-BBC0-72D73BE71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4E30B71-FF17-F26B-4F54-4F39D9751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7B2797-1FFA-91BA-B7BD-7FC0BAE6E27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CB2A12-D289-0EC5-6C61-7A488B4FE472}"/>
              </a:ext>
            </a:extLst>
          </p:cNvPr>
          <p:cNvSpPr txBox="1"/>
          <p:nvPr/>
        </p:nvSpPr>
        <p:spPr>
          <a:xfrm>
            <a:off x="933498" y="1556792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Transmission numérique d’informations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9462A0C-222F-CB7A-3334-D9327694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40" y="2111370"/>
            <a:ext cx="7635740" cy="399844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5CD3C5F-A1C5-2CBD-557B-FF43B9433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4700844"/>
            <a:ext cx="5335581" cy="19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5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6D736-B6A8-179E-7CE6-0B9652D7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338591-89E4-A6E4-0336-9BC8D8F3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62476-7585-1374-D1C4-9ADD082C5ED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E9B5578-8996-159A-D1AE-DBDB7F9A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C6D1586-71F2-4A7D-3ACE-A1D88BAEB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F5F322-AC25-92CF-9D0B-3ED7273037C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5B9DA7F-4B95-D5AC-92F7-056FF2A7E8CF}"/>
              </a:ext>
            </a:extLst>
          </p:cNvPr>
          <p:cNvSpPr txBox="1"/>
          <p:nvPr/>
        </p:nvSpPr>
        <p:spPr>
          <a:xfrm>
            <a:off x="933498" y="1556792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Transmission numérique d’informations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C86DCF-4101-066A-A149-21667BBEE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276872"/>
            <a:ext cx="7776864" cy="36261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756639D-8EB1-EC54-D54A-A8C97363C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2" y="1340768"/>
            <a:ext cx="5198220" cy="31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7359990-92ED-6D9A-3F54-433DDA6A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5CE771-49EA-506E-AE57-061366341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0DCA8FD-121E-BE28-75DD-403618D84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4" y="3429000"/>
            <a:ext cx="6350729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5E22C6-B4F2-775F-C083-2D517148F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140" y="4567537"/>
            <a:ext cx="2683404" cy="178117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482A841-1886-E761-B831-972A9F102B57}"/>
              </a:ext>
            </a:extLst>
          </p:cNvPr>
          <p:cNvSpPr txBox="1"/>
          <p:nvPr/>
        </p:nvSpPr>
        <p:spPr>
          <a:xfrm>
            <a:off x="1213848" y="2183836"/>
            <a:ext cx="83573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Regu"/>
              </a:rPr>
              <a:t>regroupement d’un </a:t>
            </a:r>
            <a:r>
              <a:rPr lang="fr-FR" sz="2000" b="1" i="0" u="none" strike="noStrike" baseline="0" dirty="0">
                <a:latin typeface="NimbusRomNo9L-Medi"/>
              </a:rPr>
              <a:t>système matériel </a:t>
            </a:r>
            <a:r>
              <a:rPr lang="fr-FR" sz="1800" b="0" i="0" u="none" strike="noStrike" baseline="0" dirty="0">
                <a:latin typeface="NimbusRomNo9L-Regu"/>
              </a:rPr>
              <a:t>et d’un </a:t>
            </a:r>
            <a:r>
              <a:rPr lang="fr-FR" sz="2000" b="1" i="0" u="none" strike="noStrike" baseline="0" dirty="0">
                <a:latin typeface="NimbusRomNo9L-Medi"/>
              </a:rPr>
              <a:t>logiciel</a:t>
            </a:r>
            <a:endParaRPr lang="fr-FR" sz="2000" b="1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2000" b="1" i="0" u="none" strike="noStrike" baseline="0" dirty="0">
                <a:latin typeface="NimbusRomNo9L-Medi"/>
              </a:rPr>
              <a:t>architecture spécifique </a:t>
            </a:r>
            <a:r>
              <a:rPr lang="fr-FR" dirty="0">
                <a:latin typeface="NimbusRomNo9L-Regu"/>
              </a:rPr>
              <a:t>/ </a:t>
            </a:r>
            <a:r>
              <a:rPr lang="fr-FR" sz="1800" b="0" i="0" u="none" strike="noStrike" baseline="0" dirty="0">
                <a:latin typeface="NimbusRomNo9L-Regu"/>
              </a:rPr>
              <a:t>exécution d’un ensemble de </a:t>
            </a:r>
            <a:r>
              <a:rPr lang="fr-FR" sz="1800" b="0" i="0" u="none" strike="noStrike" baseline="0" dirty="0">
                <a:latin typeface="NimbusRomNo9L-Medi"/>
              </a:rPr>
              <a:t>tâches particulières</a:t>
            </a:r>
            <a:endParaRPr lang="fr-FR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Medi"/>
              </a:rPr>
              <a:t>réactif</a:t>
            </a:r>
            <a:r>
              <a:rPr lang="fr-FR" sz="1800" b="0" i="0" u="none" strike="noStrike" baseline="0" dirty="0">
                <a:latin typeface="NimbusRomNo9L-Regu"/>
              </a:rPr>
              <a:t>, </a:t>
            </a:r>
            <a:r>
              <a:rPr lang="fr-FR" sz="1800" b="0" i="0" u="none" strike="noStrike" baseline="0" dirty="0">
                <a:latin typeface="NimbusRomNo9L-Medi"/>
              </a:rPr>
              <a:t>autonome </a:t>
            </a:r>
            <a:r>
              <a:rPr lang="fr-FR" sz="1800" b="0" i="0" u="none" strike="noStrike" baseline="0" dirty="0">
                <a:latin typeface="NimbusRomNo9L-Regu"/>
              </a:rPr>
              <a:t>et en contact permanent avec son environnement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064B89-58D8-7D7B-706B-D6680268F3D2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Spécificités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AF9F1-3F82-0530-F8A2-766C6A22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3FB851-0BCB-55C2-EB54-CC6888EB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C90DE-9B29-B9AB-C9EF-50C37C554E0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B8FC262-CBA9-6BAA-CCCF-A08D9D985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FDF9F52-2E17-37B9-E0BB-BC85DF7DE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7BD290-D49F-9435-408F-46287BED7B34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D61A21-9550-BE48-612B-1D93EA63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B229E9E-AF32-B512-E7D8-2DD611619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B7AD054-45AA-F681-E0A2-D201D630E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65" y="3151398"/>
            <a:ext cx="4630960" cy="30739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25085B8-6D6A-BCD2-58E0-DD7D47A0CC3E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019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EFBB-1DB2-F96D-4E5D-7E8A9DF6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85820F-E419-131E-5C73-E2EAA318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A19209-D509-D39D-B6B0-9ABC42E2B25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45B4B04-9AE9-6972-AF17-3BCD80C30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5AEA282-3F5F-AF87-C21B-92B5162A4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41B69-CF56-0CD7-077B-38F116B57B5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EB69891-0072-CBDB-2E0A-62F8865C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D28CD07-D062-8D9A-7757-5BD7F2492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F5EBEE-1676-5FEE-10A0-BE7B5DCFF815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1" name="Image 10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F76944CA-79D4-03DA-1350-7EFBBDBA7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AE55DC90-3B81-87FE-472C-3DDA6197678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3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6679A-28FB-B17C-425C-32F04E8C2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0037F-D106-0046-6FB2-6681823A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313CD5-9D7E-250B-B839-12579A48DF8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DCEAD9C-C2FA-9C9A-776B-A1965926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4788B57-BD86-AECC-5391-B5ABAE913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866139-C5D2-D9E2-B2E3-2A1810B40B9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D6682AE-2041-7CF0-7159-E7A892739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63452B3-34F4-39D1-B0DB-0AEFFDA1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8398097-92AB-7789-E205-62207CF116F1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5" name="Image 14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15D12051-C3EB-9EBA-58C4-54A84EDE73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6" name="Image 15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C820278-B226-17C6-3CAC-E142622FA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7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3EF7-38FC-7BE3-9172-717C8B0A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259E3-0C08-347D-801C-5D4B49C4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E80247-2CC5-8543-915E-DB2D5558290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8EC66A1-573B-BB11-57A9-37E23CFD3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C29912F-6ABE-5CA5-13C7-42F88DB37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02E480-F4D7-5B4D-E4AD-2BDE0DCC47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124D25C7-63B8-BA00-8843-E83EDB1B6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4024868"/>
            <a:ext cx="2870805" cy="2107171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088359FA-2EC9-D9D5-B1ED-7D7536969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20" y="2376109"/>
            <a:ext cx="1799338" cy="1428675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DDA6C844-E228-9E30-B038-1E8382F90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03" y="5060616"/>
            <a:ext cx="2031480" cy="1175427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8C7E656-90D4-A125-145F-D757967F1B8E}"/>
              </a:ext>
            </a:extLst>
          </p:cNvPr>
          <p:cNvSpPr/>
          <p:nvPr/>
        </p:nvSpPr>
        <p:spPr>
          <a:xfrm>
            <a:off x="66778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77F9766A-56FB-3CF0-FC99-457779935F64}"/>
              </a:ext>
            </a:extLst>
          </p:cNvPr>
          <p:cNvSpPr/>
          <p:nvPr/>
        </p:nvSpPr>
        <p:spPr>
          <a:xfrm>
            <a:off x="67318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5C9CEF70-5C0A-83AD-8137-2013D3B28D85}"/>
              </a:ext>
            </a:extLst>
          </p:cNvPr>
          <p:cNvSpPr/>
          <p:nvPr/>
        </p:nvSpPr>
        <p:spPr>
          <a:xfrm>
            <a:off x="82162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5DFCA9CB-2BAA-47FB-21F1-BCF3B9CF8E1B}"/>
              </a:ext>
            </a:extLst>
          </p:cNvPr>
          <p:cNvSpPr/>
          <p:nvPr/>
        </p:nvSpPr>
        <p:spPr>
          <a:xfrm>
            <a:off x="97006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732F2C76-38FB-C5E1-9C02-F19372FEB41B}"/>
              </a:ext>
            </a:extLst>
          </p:cNvPr>
          <p:cNvSpPr/>
          <p:nvPr/>
        </p:nvSpPr>
        <p:spPr>
          <a:xfrm>
            <a:off x="66778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739D776F-4F6F-789E-CFAB-EC1551C56A16}"/>
              </a:ext>
            </a:extLst>
          </p:cNvPr>
          <p:cNvSpPr/>
          <p:nvPr/>
        </p:nvSpPr>
        <p:spPr>
          <a:xfrm>
            <a:off x="67318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28AF5313-7B4B-954B-4FCB-60E74C1DA423}"/>
              </a:ext>
            </a:extLst>
          </p:cNvPr>
          <p:cNvSpPr/>
          <p:nvPr/>
        </p:nvSpPr>
        <p:spPr>
          <a:xfrm>
            <a:off x="82162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D544A5A1-F28A-473F-0755-2A133ACF8C4D}"/>
              </a:ext>
            </a:extLst>
          </p:cNvPr>
          <p:cNvSpPr/>
          <p:nvPr/>
        </p:nvSpPr>
        <p:spPr>
          <a:xfrm>
            <a:off x="97006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pic>
        <p:nvPicPr>
          <p:cNvPr id="24" name="Image 23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CBE09FD2-7764-94EA-3C79-5D5F6D3D0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83" y="5106826"/>
            <a:ext cx="2660612" cy="1081121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227BD9D-D306-6B42-B309-EE2F26897D47}"/>
              </a:ext>
            </a:extLst>
          </p:cNvPr>
          <p:cNvCxnSpPr>
            <a:cxnSpLocks/>
          </p:cNvCxnSpPr>
          <p:nvPr/>
        </p:nvCxnSpPr>
        <p:spPr>
          <a:xfrm>
            <a:off x="6391275" y="3963110"/>
            <a:ext cx="5370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F3A6156-6CB8-4E49-3142-C05DDBB06AC0}"/>
              </a:ext>
            </a:extLst>
          </p:cNvPr>
          <p:cNvSpPr/>
          <p:nvPr/>
        </p:nvSpPr>
        <p:spPr>
          <a:xfrm>
            <a:off x="3128925" y="5387352"/>
            <a:ext cx="842714" cy="74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42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03B5-7C45-565A-684A-EFBA13A6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343DA-934D-7261-6EBB-68B93FC3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3D1D4-956D-20DD-41FE-3EEC7CB032F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039370A-C9D7-7696-A85D-E32330DCC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5537FBC-886D-1650-BFFA-278C52CD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815B63-0167-E51D-DD73-B91B8F9FAB2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" name="Image 19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27123CA-8E33-4387-7846-A80594691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8" y="2301190"/>
            <a:ext cx="3975617" cy="2656547"/>
          </a:xfrm>
          <a:prstGeom prst="rect">
            <a:avLst/>
          </a:prstGeom>
        </p:spPr>
      </p:pic>
      <p:pic>
        <p:nvPicPr>
          <p:cNvPr id="21" name="Image 2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BFE13272-7A2E-A3B5-EAE3-33D84CFFA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49" y="1616404"/>
            <a:ext cx="3512573" cy="23357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5218CFC-CDB9-0790-41F4-1FDBB8893FD8}"/>
              </a:ext>
            </a:extLst>
          </p:cNvPr>
          <p:cNvSpPr txBox="1"/>
          <p:nvPr/>
        </p:nvSpPr>
        <p:spPr>
          <a:xfrm>
            <a:off x="933498" y="1765148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Interactions avec l’environnement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F89CFC-8988-DDDD-D7AC-E14A1075942D}"/>
              </a:ext>
            </a:extLst>
          </p:cNvPr>
          <p:cNvSpPr txBox="1"/>
          <p:nvPr/>
        </p:nvSpPr>
        <p:spPr>
          <a:xfrm>
            <a:off x="6600056" y="1362254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Pilotage d’un moteur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4F366F-A1D3-74BD-AD27-9873CAB69E80}"/>
              </a:ext>
            </a:extLst>
          </p:cNvPr>
          <p:cNvSpPr txBox="1"/>
          <p:nvPr/>
        </p:nvSpPr>
        <p:spPr>
          <a:xfrm>
            <a:off x="6600056" y="4458598"/>
            <a:ext cx="5184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Principe de la modulation de largeur d’impulsions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41763-67E1-F4A4-9E4C-64E010A3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597" y="4939885"/>
            <a:ext cx="53816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0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065EE-59FB-FD41-17C7-25C721249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FC971D-3FD6-6D95-A31E-B0052974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9C1B8-D103-30B4-551E-FF8949013C3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CDAB787-351F-6104-0A1B-A5B7792FA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C002143-E390-67BD-1C47-C7FAE2441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DB2862-07B9-A00D-0A28-B1D8D15E7A6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517737-8171-08E6-E80E-499D5D19AD26}"/>
              </a:ext>
            </a:extLst>
          </p:cNvPr>
          <p:cNvSpPr txBox="1"/>
          <p:nvPr/>
        </p:nvSpPr>
        <p:spPr>
          <a:xfrm>
            <a:off x="933498" y="1556792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Codage des informations</a:t>
            </a:r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69E6ED4-6745-C0AD-11B8-BBA228774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2" y="1589903"/>
            <a:ext cx="2108243" cy="195054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BE5B089-6E74-10E2-EBCE-42B1C4ED7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221" y="3980071"/>
            <a:ext cx="1494503" cy="257605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63D4FBE-0FBA-9B62-7759-C88299850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2555" y="2708920"/>
            <a:ext cx="4762554" cy="288374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DEBD0898-BB2F-1D42-4BB6-ED52F05C7922}"/>
              </a:ext>
            </a:extLst>
          </p:cNvPr>
          <p:cNvSpPr txBox="1"/>
          <p:nvPr/>
        </p:nvSpPr>
        <p:spPr>
          <a:xfrm>
            <a:off x="1991544" y="2226619"/>
            <a:ext cx="1255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Table ASCII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562679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BC00C-4890-744A-BF90-4E0D62C68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1FB70-03B8-B109-D42A-F27237C0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Systèmes embarqués / 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65553A-0C8A-6968-C9BC-B143A17FBE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CED825E-2293-F602-E7A7-C215994CE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8C5C7A-6616-AB6D-A1CE-8A76E0220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D209AF-3EA5-263E-AA2D-B67D3ECAA4AA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AB35B7-3C39-B5E9-C3EC-6C31BE4A8D5D}"/>
              </a:ext>
            </a:extLst>
          </p:cNvPr>
          <p:cNvSpPr txBox="1"/>
          <p:nvPr/>
        </p:nvSpPr>
        <p:spPr>
          <a:xfrm>
            <a:off x="933498" y="1556792"/>
            <a:ext cx="4781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Codage numérique des informations</a:t>
            </a:r>
            <a:endParaRPr lang="fr-FR" dirty="0"/>
          </a:p>
        </p:txBody>
      </p:sp>
      <p:pic>
        <p:nvPicPr>
          <p:cNvPr id="9" name="Image 8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C984E01F-7211-5C93-0571-B69DB9D48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989" y="2946628"/>
            <a:ext cx="4342712" cy="2282572"/>
          </a:xfrm>
          <a:prstGeom prst="rect">
            <a:avLst/>
          </a:prstGeom>
        </p:spPr>
      </p:pic>
      <p:pic>
        <p:nvPicPr>
          <p:cNvPr id="10" name="Image 9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28FD3116-F049-E50D-37E1-53130EC1E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2608462"/>
            <a:ext cx="4460846" cy="130208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731524-A637-1D0A-B0D1-92E5B948A2CC}"/>
              </a:ext>
            </a:extLst>
          </p:cNvPr>
          <p:cNvSpPr txBox="1"/>
          <p:nvPr/>
        </p:nvSpPr>
        <p:spPr>
          <a:xfrm>
            <a:off x="9832048" y="2738753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= +/- 1,M  * 2</a:t>
            </a:r>
            <a:r>
              <a:rPr lang="fr-FR" baseline="30000" dirty="0"/>
              <a:t>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0F21C3D-DB16-FFC5-2EE4-A5F82F30C000}"/>
              </a:ext>
            </a:extLst>
          </p:cNvPr>
          <p:cNvSpPr txBox="1"/>
          <p:nvPr/>
        </p:nvSpPr>
        <p:spPr>
          <a:xfrm>
            <a:off x="6971567" y="2132856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Nombres réels (IEEE754)</a:t>
            </a:r>
            <a:endParaRPr lang="fr-FR" baseline="30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74BB64B-A88A-DE92-AA4B-EE3B1DD10B77}"/>
              </a:ext>
            </a:extLst>
          </p:cNvPr>
          <p:cNvSpPr txBox="1"/>
          <p:nvPr/>
        </p:nvSpPr>
        <p:spPr>
          <a:xfrm>
            <a:off x="695400" y="2043539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Nombres entiers</a:t>
            </a:r>
            <a:endParaRPr lang="fr-FR" baseline="300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DC6DE28-D93B-71E9-2987-2F78D97F28DE}"/>
              </a:ext>
            </a:extLst>
          </p:cNvPr>
          <p:cNvSpPr txBox="1"/>
          <p:nvPr/>
        </p:nvSpPr>
        <p:spPr>
          <a:xfrm>
            <a:off x="7325489" y="5365864"/>
            <a:ext cx="405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(0..0 0011 1001)</a:t>
            </a:r>
            <a:r>
              <a:rPr lang="fr-FR" baseline="-25000" dirty="0"/>
              <a:t>754/64b</a:t>
            </a:r>
            <a:r>
              <a:rPr lang="fr-FR" dirty="0"/>
              <a:t>  = </a:t>
            </a:r>
            <a:r>
              <a:rPr lang="fr-FR" b="1" dirty="0"/>
              <a:t>2.81617… E-322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B4BE16A-9B96-6DBF-C142-99C1A1649429}"/>
              </a:ext>
            </a:extLst>
          </p:cNvPr>
          <p:cNvSpPr txBox="1"/>
          <p:nvPr/>
        </p:nvSpPr>
        <p:spPr>
          <a:xfrm>
            <a:off x="1476663" y="4077072"/>
            <a:ext cx="36951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(0011 1001)</a:t>
            </a:r>
            <a:r>
              <a:rPr lang="fr-FR" baseline="-25000" dirty="0"/>
              <a:t>2</a:t>
            </a:r>
            <a:r>
              <a:rPr lang="fr-FR" dirty="0"/>
              <a:t>  = </a:t>
            </a:r>
            <a:r>
              <a:rPr lang="fr-FR" b="1" dirty="0"/>
              <a:t>57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514CDD-8A81-3875-6242-D6C8A201C7EB}"/>
              </a:ext>
            </a:extLst>
          </p:cNvPr>
          <p:cNvSpPr txBox="1"/>
          <p:nvPr/>
        </p:nvSpPr>
        <p:spPr>
          <a:xfrm>
            <a:off x="695400" y="5059923"/>
            <a:ext cx="166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Caractère ASCII</a:t>
            </a:r>
            <a:endParaRPr lang="fr-FR" baseline="30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269F99C-836C-BD47-92BA-CB1FD912F6E7}"/>
              </a:ext>
            </a:extLst>
          </p:cNvPr>
          <p:cNvSpPr txBox="1"/>
          <p:nvPr/>
        </p:nvSpPr>
        <p:spPr>
          <a:xfrm>
            <a:off x="1529058" y="6042774"/>
            <a:ext cx="36951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(0011 1001)</a:t>
            </a:r>
            <a:r>
              <a:rPr lang="fr-FR" baseline="-25000" dirty="0"/>
              <a:t>2</a:t>
            </a:r>
            <a:r>
              <a:rPr lang="fr-FR" dirty="0"/>
              <a:t>  = ‘</a:t>
            </a:r>
            <a:r>
              <a:rPr lang="fr-FR" b="1" dirty="0"/>
              <a:t>9’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2880890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26023</TotalTime>
  <Words>221</Words>
  <Application>Microsoft Office PowerPoint</Application>
  <PresentationFormat>Grand écran</PresentationFormat>
  <Paragraphs>67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26" baseType="lpstr">
      <vt:lpstr>Arial</vt:lpstr>
      <vt:lpstr>Arial-BoldMT</vt:lpstr>
      <vt:lpstr>ArialMT</vt:lpstr>
      <vt:lpstr>Bahnschrift SemiBold</vt:lpstr>
      <vt:lpstr>Century Gothic</vt:lpstr>
      <vt:lpstr>Lato-Bold</vt:lpstr>
      <vt:lpstr>NimbusRomNo9L-Medi</vt:lpstr>
      <vt:lpstr>NimbusRomNo9L-Regu</vt:lpstr>
      <vt:lpstr>Raleway-Bold</vt:lpstr>
      <vt:lpstr>Raleway-Regular</vt:lpstr>
      <vt:lpstr>DRAFT PRES CA_IO_13-06-12</vt:lpstr>
      <vt:lpstr>1_DRAFT PRES CA_IO_13-06-12</vt:lpstr>
      <vt:lpstr>Interfaçage Numérique</vt:lpstr>
      <vt:lpstr>Systèmes embarqués</vt:lpstr>
      <vt:lpstr>Systèmes embarqués</vt:lpstr>
      <vt:lpstr>Systèmes embarqués</vt:lpstr>
      <vt:lpstr>Systèmes embarqués</vt:lpstr>
      <vt:lpstr>Systèmes embarqués / TP</vt:lpstr>
      <vt:lpstr>Systèmes embarqués / TP</vt:lpstr>
      <vt:lpstr>Systèmes embarqués / TP</vt:lpstr>
      <vt:lpstr>Systèmes embarqués / TP</vt:lpstr>
      <vt:lpstr>Systèmes embarqués / TP</vt:lpstr>
      <vt:lpstr>Systèmes embarqués / TP</vt:lpstr>
      <vt:lpstr>Systèmes embarqués / TP</vt:lpstr>
      <vt:lpstr>Systèmes embarqués / TP</vt:lpstr>
      <vt:lpstr>Systèmes embarqués / TP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Systèmes embarqués / Intro 1A</dc:title>
  <dc:creator>Institut d'Optique</dc:creator>
  <cp:lastModifiedBy>Julien VILLEMEJANE</cp:lastModifiedBy>
  <cp:revision>1467</cp:revision>
  <cp:lastPrinted>2021-12-20T13:30:17Z</cp:lastPrinted>
  <dcterms:created xsi:type="dcterms:W3CDTF">2012-05-10T13:56:34Z</dcterms:created>
  <dcterms:modified xsi:type="dcterms:W3CDTF">2026-01-12T08:56:26Z</dcterms:modified>
</cp:coreProperties>
</file>